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3" r:id="rId6"/>
    <p:sldId id="261" r:id="rId7"/>
    <p:sldId id="271" r:id="rId8"/>
    <p:sldId id="262" r:id="rId9"/>
    <p:sldId id="264" r:id="rId10"/>
    <p:sldId id="266" r:id="rId11"/>
    <p:sldId id="272" r:id="rId12"/>
    <p:sldId id="273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1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8581-2800-8AF2-98FF-7B8C3D79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AEDF5-DCED-BBE7-9811-3DBD59F86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2D30-855B-5983-85F9-5600A180D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339C5-E3A0-8BEC-B70B-9850AF67E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593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F830B-382D-4FD6-434E-0BBDCF5E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96566-B6F3-EC01-B4A3-3FB85FCCD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399BA-F3EB-A22D-A4FF-0C2EFD0C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6BCB-BBD4-7CE0-64D2-8A144E82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3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792D-C446-A432-47BF-358D3377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64D56-752E-AAB8-FA6C-6D6DCD316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E22E6-5FEC-279A-D1E5-BD37553B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DA503-B28B-DAF6-06B1-25C3B157A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9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7E67-3BFC-BDEF-8A87-69915E02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C607F-B2C3-67D4-ECF1-8B50363C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65FB2-1C9D-4050-EC01-3E319959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A3AD-C1FB-EA75-B7B4-E8A6244F1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0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BE56-EE12-A068-7411-268FC106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20719-7949-65F4-8567-807B82470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93F43-CD27-67E6-F270-891B76509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49705-963A-05A0-9B13-88F583F8A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0C58-30EB-33E3-EF44-3DB9F34A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FC2EB-83B8-88ED-F0B3-6821DDF2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76099-BC16-C0D6-F315-4BC62070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CDA9-0E55-9774-8481-CF12B566A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48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7FFA-FD7B-6376-1C93-E8193B5B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760C2-D073-3669-8111-B01FD6A2F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98FB7-239D-110B-BB62-72A15F31E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8A10C-68BC-84BC-BDD8-212AB99DA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31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A155-0859-F2CC-A345-55D6207F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E583F-BEFD-6DD1-ECB9-E0C14576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35B20-B7B1-88E1-6E6D-2D7C97C6D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A1F5-D943-7DBD-EAF6-79A2FF602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01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D23A-7A24-D5F0-0516-A1D64FFE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63BC1-5DFE-8FA4-1413-E33597F8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82184-4F7D-6F2F-263C-C6681DEA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BB31-9976-2511-D035-7DEBF35F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27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C66E-0EBF-BA36-EFB2-E592E495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3ABEA-D491-628E-3291-E60B43BFC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A1F80-F08E-874A-8BD9-E84B30FED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263E-C21C-701F-7953-FB790DD27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54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5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9D0C-AEDF-3B6B-6B30-9C61AD8B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DE9D2-CB1B-BDB3-702A-6A5B94D63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5AE94-3606-3E92-AB68-ED609FFAC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D5CEB-1E8F-0930-6F36-3DE51F30F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0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9860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8878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09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8505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54761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57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4789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4752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8390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0241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498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163810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Project-II (ID201B)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748" y="3682952"/>
            <a:ext cx="9633858" cy="2118079"/>
          </a:xfrm>
        </p:spPr>
        <p:txBody>
          <a:bodyPr>
            <a:normAutofit fontScale="92500" lnSpcReduction="20000"/>
          </a:bodyPr>
          <a:lstStyle/>
          <a:p>
            <a:r>
              <a:rPr lang="en-IN" sz="4600" b="1" u="sng" dirty="0">
                <a:solidFill>
                  <a:srgbClr val="002060"/>
                </a:solidFill>
              </a:rPr>
              <a:t>DSA TRAINER</a:t>
            </a:r>
            <a:endParaRPr lang="en-US" sz="46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 Kumar 202410116100020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Alok Kumar 202410116100018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Anand Patel 202410116100023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Ambikeshwar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Dutt Dwivedi 202410116100022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8978256" y="5801032"/>
            <a:ext cx="2944059" cy="1054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Vipin Kumar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 1</a:t>
            </a:r>
            <a:endParaRPr lang="en-IN" sz="5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32FF72-3A95-498C-753E-27CA2AE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Module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(signup, login, logout, password reset).</a:t>
            </a: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(Admin/User) with secured authorization.</a:t>
            </a: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1DC9D-A15C-EB7E-8AD7-229D1658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88" r="2399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8786505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E511F-BECF-EA3F-F2A5-6C2DA566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F8D3-3071-0319-4F30-2BEFCDA7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 b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 2</a:t>
            </a:r>
            <a:endParaRPr lang="en-IN" sz="5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B8B91-F5E2-4918-9795-704191123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 rtl="0" eaLnBrk="1" latinLnBrk="0" hangingPunct="1">
              <a:spcBef>
                <a:spcPts val="1000"/>
              </a:spcBef>
              <a:buNone/>
            </a:pPr>
            <a:r>
              <a:rPr lang="en-US" sz="2200" b="1" kern="12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Admin Panel Module</a:t>
            </a:r>
            <a:endParaRPr lang="en-IN" sz="2200">
              <a:effectLst/>
            </a:endParaRPr>
          </a:p>
          <a:p>
            <a:pPr marL="228600" indent="-228600" rtl="0" eaLnBrk="1" latinLnBrk="0" hangingPunct="1">
              <a:spcBef>
                <a:spcPts val="1000"/>
              </a:spcBef>
            </a:pPr>
            <a:r>
              <a:rPr lang="en-US" sz="2200" b="1" kern="12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Features:</a:t>
            </a:r>
            <a:endParaRPr lang="en-IN" sz="2200">
              <a:effectLst/>
            </a:endParaRPr>
          </a:p>
          <a:p>
            <a:pPr marL="685800" indent="-228600" rtl="0" eaLnBrk="1" latinLnBrk="0" hangingPunct="1">
              <a:spcBef>
                <a:spcPts val="500"/>
              </a:spcBef>
            </a:pPr>
            <a:r>
              <a:rPr lang="en-US" sz="2200" kern="12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Manage users and permissions.</a:t>
            </a:r>
            <a:endParaRPr lang="en-IN" sz="2200">
              <a:effectLst/>
            </a:endParaRPr>
          </a:p>
          <a:p>
            <a:pPr marL="685800" indent="-228600" rtl="0" eaLnBrk="1" latinLnBrk="0" hangingPunct="1">
              <a:spcBef>
                <a:spcPts val="500"/>
              </a:spcBef>
            </a:pPr>
            <a:r>
              <a:rPr lang="en-US" sz="2200" kern="12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Monitor discussions and moderate content to maintain quality.</a:t>
            </a:r>
            <a:endParaRPr lang="en-IN" sz="2200">
              <a:effectLst/>
            </a:endParaRPr>
          </a:p>
          <a:p>
            <a:pPr marL="685800" indent="-228600" rtl="0" eaLnBrk="1" latinLnBrk="0" hangingPunct="1">
              <a:spcBef>
                <a:spcPts val="500"/>
              </a:spcBef>
            </a:pPr>
            <a:r>
              <a:rPr lang="en-US" sz="2200" kern="120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Insert and update DSA learning materials efficiently.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white and green computer screen&#10;&#10;AI-generated content may be incorrect.">
            <a:extLst>
              <a:ext uri="{FF2B5EF4-FFF2-40B4-BE49-F238E27FC236}">
                <a16:creationId xmlns:a16="http://schemas.microsoft.com/office/drawing/2014/main" id="{A7178FCE-B5B5-7242-B427-78DA46DD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0046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8C90D-ABD6-BCBB-2E30-111F3969D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70863-A92B-AB7B-7003-7B420075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 3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3A95F-BF3A-F7FB-36B4-0278A3440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 rtl="0" eaLnBrk="1" latinLnBrk="0" hangingPunct="1">
              <a:spcBef>
                <a:spcPts val="1000"/>
              </a:spcBef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&amp; Discussion Module</a:t>
            </a:r>
          </a:p>
          <a:p>
            <a:r>
              <a:rPr lang="en-US" sz="2200" b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Features:</a:t>
            </a:r>
            <a:endParaRPr lang="en-IN" sz="2200" dirty="0">
              <a:effectLst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UI with structured DSA topics.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and discussion section for collaborative learning and problem-solving.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notifications for replies and discussions.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Upvote and bookmark options for important discussions.</a:t>
            </a:r>
          </a:p>
          <a:p>
            <a:pPr marL="0" indent="0">
              <a:buNone/>
            </a:pPr>
            <a:endParaRPr lang="en-US" sz="2000" dirty="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6203B7-FA3E-F050-5A85-1F77D65B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60" r="189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4548999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34DB-25C5-ADD3-CDFA-B1B0852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CC37-D043-130F-E4E6-184C71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Workflow/Gantt Chart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3121FD-A7C7-3C89-988B-5A9F0F01F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46301"/>
              </p:ext>
            </p:extLst>
          </p:nvPr>
        </p:nvGraphicFramePr>
        <p:xfrm>
          <a:off x="983226" y="1337186"/>
          <a:ext cx="10235379" cy="5004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793">
                  <a:extLst>
                    <a:ext uri="{9D8B030D-6E8A-4147-A177-3AD203B41FA5}">
                      <a16:colId xmlns:a16="http://schemas.microsoft.com/office/drawing/2014/main" val="2502825155"/>
                    </a:ext>
                  </a:extLst>
                </a:gridCol>
                <a:gridCol w="3411793">
                  <a:extLst>
                    <a:ext uri="{9D8B030D-6E8A-4147-A177-3AD203B41FA5}">
                      <a16:colId xmlns:a16="http://schemas.microsoft.com/office/drawing/2014/main" val="1592038134"/>
                    </a:ext>
                  </a:extLst>
                </a:gridCol>
                <a:gridCol w="3411793">
                  <a:extLst>
                    <a:ext uri="{9D8B030D-6E8A-4147-A177-3AD203B41FA5}">
                      <a16:colId xmlns:a16="http://schemas.microsoft.com/office/drawing/2014/main" val="981492941"/>
                    </a:ext>
                  </a:extLst>
                </a:gridCol>
              </a:tblGrid>
              <a:tr h="63888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10570"/>
                  </a:ext>
                </a:extLst>
              </a:tr>
              <a:tr h="1224534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Analysis &amp; UI/UX Design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049901"/>
                  </a:ext>
                </a:extLst>
              </a:tr>
              <a:tr h="1224534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2-3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&amp; Frontend Development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90020"/>
                  </a:ext>
                </a:extLst>
              </a:tr>
              <a:tr h="692128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4-5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&amp; Bug Fixing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5715"/>
                  </a:ext>
                </a:extLst>
              </a:tr>
              <a:tr h="1224534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4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 &amp; Feedback Collection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48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661257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456B-10C1-3CA8-CD0A-6D1E5E0B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D13F-5FC6-2321-088E-1FD93899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C024B-EB8F-6A04-091E-94AAF131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5105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report provides an overview of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Trainer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platform, highlighting its purpose, features, technology stack, and impact. It covers: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 structured DSA learning platform.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learners and existing gaps.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features, including an interactive UI, discussion forums, and learning modules.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details, including backend, frontend, and deployment strategies.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and scalability plans.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report aims to demonstrate how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Trainer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bridges the gap in DSA learning and enhances the user experience.</a:t>
            </a:r>
          </a:p>
          <a:p>
            <a:pPr marL="0" lvl="0" indent="0"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2295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5E0D-1D75-E91F-E75B-C4DDF801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8AED78-F5A0-21E3-81BF-39C35C7D6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0817" y="1243584"/>
            <a:ext cx="1028198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Official documentation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Node.js, Express, MySQL, and Azure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backend, database, and deployment.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UI/UX design principles from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Material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platform methodologies from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LeetCode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CodeChef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HackerRank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 and articles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DSA learning strategies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resources, blogs, and tutorials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 in web development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9787471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(1 slide)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(2 slides)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(1 slide)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(Development Environment, Server requirement (if required), Client requirement (if required).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 (Language and Platforms like Frameworks, VS code, Android Studio and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Jupyter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notebook etc. )</a:t>
            </a:r>
            <a:b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(3 slides)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(1 slide)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(For Example: Project : Student Monitoring System, so reports like: Student Marks, Subjects, companies visit, and student appears in placement etc.)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(1 slide)</a:t>
            </a:r>
          </a:p>
        </p:txBody>
      </p:sp>
    </p:spTree>
    <p:extLst>
      <p:ext uri="{BB962C8B-B14F-4D97-AF65-F5344CB8AC3E}">
        <p14:creationId xmlns:p14="http://schemas.microsoft.com/office/powerpoint/2010/main" val="411715148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6102F-978C-3EAF-61E2-60C25A98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A5F62-65DD-AD75-A67D-7D11353D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798" cy="1807305"/>
          </a:xfrm>
        </p:spPr>
        <p:txBody>
          <a:bodyPr>
            <a:normAutofit/>
          </a:bodyPr>
          <a:lstStyle/>
          <a:p>
            <a:r>
              <a:rPr lang="en-IN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C4A7085F-ACD6-FA4A-6503-1ADF969D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19" r="1492"/>
          <a:stretch/>
        </p:blipFill>
        <p:spPr>
          <a:xfrm>
            <a:off x="20" y="10"/>
            <a:ext cx="584034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17BD6D-03AD-639D-0D53-24A0683B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3297"/>
            <a:ext cx="5257798" cy="384366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Trainer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interactive learning platform designed to help students and professionals master Data Structures and Algorithms (DSA).</a:t>
            </a:r>
          </a:p>
          <a:p>
            <a:pPr marL="0" indent="0">
              <a:buNone/>
              <a:tabLst>
                <a:tab pos="457200" algn="l"/>
              </a:tabLs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structured DSA learning with real-world problem-solving examples.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discussions and collaborative problem-solving among users.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hands-on coding challenges to reinforce learning.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Students, developers, and coding enthusiasts looking to improve their DSA skills.</a:t>
            </a:r>
          </a:p>
        </p:txBody>
      </p:sp>
    </p:spTree>
    <p:extLst>
      <p:ext uri="{BB962C8B-B14F-4D97-AF65-F5344CB8AC3E}">
        <p14:creationId xmlns:p14="http://schemas.microsoft.com/office/powerpoint/2010/main" val="211562282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A0FE-3324-1AC2-EBAA-076DFFF4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7DF6-5F84-CA0C-90EA-F70F26C4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06B79-DAB3-64B1-9AA4-939F96A5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545770"/>
            <a:ext cx="11070771" cy="5007429"/>
          </a:xfrm>
        </p:spPr>
        <p:txBody>
          <a:bodyPr>
            <a:normAutofit/>
          </a:bodyPr>
          <a:lstStyle/>
          <a:p>
            <a:pPr marL="0" lvl="0" indent="0">
              <a:buNone/>
              <a:tabLst>
                <a:tab pos="457200" algn="l"/>
              </a:tabLst>
            </a:pPr>
            <a:r>
              <a:rPr lang="en-IN" sz="2400" b="1" kern="100" dirty="0">
                <a:solidFill>
                  <a:srgbClr val="00206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IMPORTANCE OF DSA</a:t>
            </a:r>
            <a:endParaRPr lang="en-IN" sz="2400" b="1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DSA?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fundamental skill for programming, data manipulation, and optimizing software solutions.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Why is it important?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problem-solving, competitive coding, and technical interviews.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the backbone of computer science and software engineering.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Learning Platforms: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LeetCode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CodeChef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HackerRank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  <a:tabLst>
                <a:tab pos="457200" algn="l"/>
              </a:tabLst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by Learners: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structured guidance for beginners.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problems without clear direction.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proper guidance for short-time learning.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covering all topics efficiently.</a:t>
            </a:r>
            <a:endParaRPr lang="en-IN" sz="2000" b="1" kern="100" dirty="0">
              <a:solidFill>
                <a:srgbClr val="00206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000" b="1" kern="100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000" b="1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4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400" kern="1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323166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20237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7A07D-3EFC-2A4C-0461-98F29B71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D491-CAD3-3CB4-E699-C19EBBF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(Contd.)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A676C2-8498-1A7F-0D2D-8EF4ED2C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785257"/>
            <a:ext cx="10831286" cy="48223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 in Existing Solutions</a:t>
            </a:r>
          </a:p>
          <a:p>
            <a:pPr marL="0" indent="0">
              <a:buNone/>
              <a:tabLst>
                <a:tab pos="457200" algn="l"/>
              </a:tabLst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 structured roadmap for beginners.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clear guidance for short-term learning and quick topic coverage.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interactive and collaborative learning opportunities.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Overwhelming number of problems without a defined learning path.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45720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real-world problem-solving examples.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endParaRPr lang="en-IN" sz="1800" b="1" kern="100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sz="16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sz="16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IN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7366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EBDE-A511-E80F-D5E9-0604A420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1A3-3948-4147-3AEF-34640B4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6000" y="1898989"/>
            <a:ext cx="104267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Objectives: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 an interactive learning experience for mastering DSA.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 a discussion forum to facilitate peer-to-peer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 user-friendly admin panel for content moderation and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seamless data insertion and updates for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617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/>
              <a:t>Technology Stack</a:t>
            </a:r>
          </a:p>
        </p:txBody>
      </p:sp>
      <p:pic>
        <p:nvPicPr>
          <p:cNvPr id="5" name="Picture 4" descr="A computer network diagram with many different types of objects&#10;&#10;AI-generated content may be incorrect.">
            <a:extLst>
              <a:ext uri="{FF2B5EF4-FFF2-40B4-BE49-F238E27FC236}">
                <a16:creationId xmlns:a16="http://schemas.microsoft.com/office/drawing/2014/main" id="{51F82C00-4B5F-6ECB-D3B5-294921FD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49" r="1494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Backend:</a:t>
            </a:r>
            <a:r>
              <a:rPr lang="en-US" sz="1900"/>
              <a:t> Node.js, Express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Frontend:</a:t>
            </a:r>
            <a:r>
              <a:rPr lang="en-US" sz="1900"/>
              <a:t> HTML, CSS, JavaScript.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Database:</a:t>
            </a:r>
            <a:r>
              <a:rPr lang="en-US" sz="1900"/>
              <a:t> MySQL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Hosting &amp; Deployment:</a:t>
            </a:r>
            <a:r>
              <a:rPr lang="en-US" sz="1900"/>
              <a:t> Azure.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Version Control:</a:t>
            </a:r>
            <a:r>
              <a:rPr lang="en-US" sz="1900"/>
              <a:t> GitHub.</a:t>
            </a:r>
          </a:p>
        </p:txBody>
      </p:sp>
    </p:spTree>
    <p:extLst>
      <p:ext uri="{BB962C8B-B14F-4D97-AF65-F5344CB8AC3E}">
        <p14:creationId xmlns:p14="http://schemas.microsoft.com/office/powerpoint/2010/main" val="1501916695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6">
                <a:lumMod val="5000"/>
                <a:lumOff val="95000"/>
              </a:schemeClr>
            </a:gs>
            <a:gs pos="14000">
              <a:schemeClr val="accent6">
                <a:lumMod val="45000"/>
                <a:lumOff val="55000"/>
              </a:schemeClr>
            </a:gs>
            <a:gs pos="100000">
              <a:schemeClr val="accent6">
                <a:alpha val="0"/>
                <a:lumMod val="13000"/>
                <a:lumOff val="87000"/>
              </a:schemeClr>
            </a:gs>
            <a:gs pos="16000">
              <a:schemeClr val="accent6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9AADA-7FF4-FCD4-6A4B-012DAB5D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IN" sz="4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(Hardware Requirements)</a:t>
            </a:r>
            <a:endParaRPr lang="en-IN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omputer hardware requirements chart&#10;&#10;AI-generated content may be incorrect.">
            <a:extLst>
              <a:ext uri="{FF2B5EF4-FFF2-40B4-BE49-F238E27FC236}">
                <a16:creationId xmlns:a16="http://schemas.microsoft.com/office/drawing/2014/main" id="{A1D17464-1FA0-80D3-6261-6F33AAA5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5" r="5545"/>
          <a:stretch/>
        </p:blipFill>
        <p:spPr>
          <a:xfrm>
            <a:off x="3" y="1587"/>
            <a:ext cx="5291664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4765689-4562-1C3E-9C03-9A63969BDF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7734" y="2614612"/>
            <a:ext cx="5291663" cy="3752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500" dirty="0"/>
              <a:t>Laptop with Intel i5 or higher, 8GB+ RAM (SSD recommended).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Requirements (if applicable)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Azure, AWS, Digital Ocean.</a:t>
            </a:r>
          </a:p>
          <a:p>
            <a:pPr lvl="1"/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On-premise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Dedicated Linux/Windows Server.</a:t>
            </a:r>
          </a:p>
          <a:p>
            <a:pPr marL="457200" lvl="1" indent="0">
              <a:buNone/>
            </a:pP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Requirements: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modern web browser (Chrome, Firefox, Edge, Safari).</a:t>
            </a:r>
          </a:p>
          <a:p>
            <a:pPr lvl="1"/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internet connection for accessing the platform.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96811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5C719-192D-C070-FBB9-9E0D0C58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0B73-EB03-9222-F7E5-B44DDD4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(Software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424C3-10EB-A72A-5C5E-D564495E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514"/>
            <a:ext cx="10820400" cy="4800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Tools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Editor/IDE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Studio Code, Sublime Text, or any preferred code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Git for version control and collaboration (GitHub or GitLab).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(SQL) for data storage and management.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 version of Google Chrome, Firefox, or Safari for testing and running the application</a:t>
            </a:r>
          </a:p>
          <a:p>
            <a:pPr marL="0" indent="0">
              <a:buNone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72784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502</TotalTime>
  <Words>1036</Words>
  <Application>Microsoft Office PowerPoint</Application>
  <PresentationFormat>Widescreen</PresentationFormat>
  <Paragraphs>179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Symbol</vt:lpstr>
      <vt:lpstr>Times New Roman</vt:lpstr>
      <vt:lpstr>Wingdings</vt:lpstr>
      <vt:lpstr>Office Theme</vt:lpstr>
      <vt:lpstr>Mini Project-II (ID201B) EVEN Semester Session 2024-25</vt:lpstr>
      <vt:lpstr>Content</vt:lpstr>
      <vt:lpstr>Introduction</vt:lpstr>
      <vt:lpstr>Literature Review</vt:lpstr>
      <vt:lpstr>Literature Review (Contd.)</vt:lpstr>
      <vt:lpstr>Objective of the Project</vt:lpstr>
      <vt:lpstr>PowerPoint Presentation</vt:lpstr>
      <vt:lpstr>Technology (Hardware Requirements)</vt:lpstr>
      <vt:lpstr>Technology (Software Requirements)</vt:lpstr>
      <vt:lpstr>Module 1</vt:lpstr>
      <vt:lpstr>Module 2</vt:lpstr>
      <vt:lpstr>Module 3</vt:lpstr>
      <vt:lpstr>Workflow/Gantt Chart</vt:lpstr>
      <vt:lpstr>Reports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Project-II (ID201B) EVEN Semester Session 2024-25</dc:title>
  <dc:creator>Apoorv Jain</dc:creator>
  <cp:lastModifiedBy>Aman Kumar</cp:lastModifiedBy>
  <cp:revision>23</cp:revision>
  <dcterms:created xsi:type="dcterms:W3CDTF">2024-09-12T08:34:15Z</dcterms:created>
  <dcterms:modified xsi:type="dcterms:W3CDTF">2025-03-19T09:23:02Z</dcterms:modified>
</cp:coreProperties>
</file>